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</p:sldMasterIdLst>
  <p:notesMasterIdLst>
    <p:notesMasterId r:id="rId17"/>
  </p:notesMasterIdLst>
  <p:handoutMasterIdLst>
    <p:handoutMasterId r:id="rId18"/>
  </p:handoutMasterIdLst>
  <p:sldIdLst>
    <p:sldId id="322" r:id="rId5"/>
    <p:sldId id="321" r:id="rId6"/>
    <p:sldId id="316" r:id="rId7"/>
    <p:sldId id="314" r:id="rId8"/>
    <p:sldId id="319" r:id="rId9"/>
    <p:sldId id="317" r:id="rId10"/>
    <p:sldId id="320" r:id="rId11"/>
    <p:sldId id="318" r:id="rId12"/>
    <p:sldId id="324" r:id="rId13"/>
    <p:sldId id="325" r:id="rId14"/>
    <p:sldId id="323" r:id="rId15"/>
    <p:sldId id="31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9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304D1E54-CEB5-487A-9C8E-A467A3D6E586}" type="datetime1">
              <a:rPr lang="fr-FR" smtClean="0"/>
              <a:t>26/09/2024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00AC623C-86E0-4A85-83FB-F4A716956F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0320EF33-4155-4B10-9F22-7C135C3837D0}" type="datetime1">
              <a:rPr lang="fr-FR" smtClean="0"/>
              <a:pPr/>
              <a:t>26/09/2024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C37D7554-D10C-4E29-B8E6-BB7111FA61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234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82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193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16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84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19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73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003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24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93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50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37D7554-D10C-4E29-B8E6-BB7111FA614F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901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5556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3158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2786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rtlCol="0" anchor="b">
            <a:normAutofit/>
          </a:bodyPr>
          <a:lstStyle>
            <a:lvl1pPr>
              <a:defRPr lang="fr-FR"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45141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dre du jour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rtlCol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741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imag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rtlCol="0" anchor="b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31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ous-tit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rtlCol="0" anchor="b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lang="fr-FR"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54914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033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la 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rtlCol="0" anchor="b"/>
          <a:lstStyle>
            <a:lvl1pPr algn="ctr"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fr-FR"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Cliquez pour 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56885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2 contenus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Espace réservé du contenu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fr-FR"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fr-FR"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294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, image et contenu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lang="fr-FR" sz="36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lang="fr-FR"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46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21034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rtlCol="0" anchor="b">
            <a:normAutofit/>
          </a:bodyPr>
          <a:lstStyle>
            <a:lvl1pPr>
              <a:defRPr lang="fr-FR"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fr-FR"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887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08622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59786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885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7826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7528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012475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34860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18D65601-5AE2-46FC-B138-694DDD2B510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6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5" r:id="rId19"/>
    <p:sldLayoutId id="214748371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4" y="690511"/>
            <a:ext cx="8434253" cy="52530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Conversation B4L Fr</a:t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« </a:t>
            </a:r>
            <a:r>
              <a:rPr lang="fr-FR" i="1" dirty="0">
                <a:solidFill>
                  <a:schemeClr val="tx1"/>
                </a:solidFill>
              </a:rPr>
              <a:t>IA et Créativité</a:t>
            </a:r>
            <a:br>
              <a:rPr lang="fr-FR" i="1" dirty="0">
                <a:solidFill>
                  <a:schemeClr val="tx1"/>
                </a:solidFill>
              </a:rPr>
            </a:br>
            <a:r>
              <a:rPr lang="fr-FR" i="1" dirty="0">
                <a:solidFill>
                  <a:schemeClr val="tx1"/>
                </a:solidFill>
              </a:rPr>
              <a:t>Architecturale :</a:t>
            </a:r>
            <a:br>
              <a:rPr lang="fr-FR" i="1" dirty="0">
                <a:solidFill>
                  <a:schemeClr val="tx1"/>
                </a:solidFill>
              </a:rPr>
            </a:br>
            <a:r>
              <a:rPr lang="fr-FR" sz="4000" i="1" dirty="0">
                <a:solidFill>
                  <a:schemeClr val="tx2"/>
                </a:solidFill>
              </a:rPr>
              <a:t>Evolution du cadre normatif … »</a:t>
            </a:r>
            <a:br>
              <a:rPr lang="fr-FR" sz="4000" dirty="0">
                <a:solidFill>
                  <a:srgbClr val="C00000"/>
                </a:solidFill>
              </a:rPr>
            </a:br>
            <a:br>
              <a:rPr lang="fr-FR" sz="4000" dirty="0">
                <a:solidFill>
                  <a:srgbClr val="C00000"/>
                </a:solidFill>
              </a:rPr>
            </a:br>
            <a:r>
              <a:rPr lang="fr-FR" sz="2400" dirty="0"/>
              <a:t>David RICHARD Avocat Barreau de Paris (LTA)</a:t>
            </a:r>
            <a:r>
              <a:rPr lang="fr-FR" sz="4000" dirty="0"/>
              <a:t> </a:t>
            </a:r>
          </a:p>
        </p:txBody>
      </p:sp>
      <p:pic>
        <p:nvPicPr>
          <p:cNvPr id="4" name="Image 3" descr="Une image contenant Police, conception, typographie&#10;&#10;Description générée automatiquement">
            <a:extLst>
              <a:ext uri="{FF2B5EF4-FFF2-40B4-BE49-F238E27FC236}">
                <a16:creationId xmlns:a16="http://schemas.microsoft.com/office/drawing/2014/main" id="{D661EA02-785C-BBC7-5CF4-A83F7B61D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129" y="6382512"/>
            <a:ext cx="796262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61384-8C2A-AC46-D296-2DF95CBF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Remise en cause du cadre normatif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F606B8-D15C-3916-2C66-49DEC593A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b="1" i="1" dirty="0"/>
          </a:p>
          <a:p>
            <a:pPr rtl="0"/>
            <a:endParaRPr lang="fr-FR" i="1" dirty="0"/>
          </a:p>
          <a:p>
            <a:pPr rtl="0"/>
            <a:endParaRPr lang="fr-FR" i="1" dirty="0"/>
          </a:p>
          <a:p>
            <a:pPr rtl="0"/>
            <a:r>
              <a:rPr lang="fr-FR" sz="1600" i="1" dirty="0">
                <a:solidFill>
                  <a:schemeClr val="tx2"/>
                </a:solidFill>
              </a:rPr>
              <a:t>Difficile de répondre</a:t>
            </a:r>
          </a:p>
        </p:txBody>
      </p:sp>
    </p:spTree>
    <p:extLst>
      <p:ext uri="{BB962C8B-B14F-4D97-AF65-F5344CB8AC3E}">
        <p14:creationId xmlns:p14="http://schemas.microsoft.com/office/powerpoint/2010/main" val="382140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86F71E8-8D71-9405-3A01-01C3B8F8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Leviers renforcement « architecte créateur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2C90C5-5198-C255-02F9-1608AA49E0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>
              <a:buClr>
                <a:srgbClr val="C00000"/>
              </a:buClr>
            </a:pPr>
            <a:r>
              <a:rPr lang="fr-FR" b="1" dirty="0"/>
              <a:t>Classiques</a:t>
            </a:r>
          </a:p>
          <a:p>
            <a:pPr marL="342900" indent="-342900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Diplôme/formation (cf. autorisation d’urbanisme)</a:t>
            </a:r>
          </a:p>
          <a:p>
            <a:pPr marL="342900" indent="-342900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Lien entre l’architecte(s) et l’œuvre architecturale </a:t>
            </a:r>
          </a:p>
          <a:p>
            <a:pPr marL="342900" indent="-342900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Influence œuvre architecturale sur la MOE et MO</a:t>
            </a:r>
          </a:p>
          <a:p>
            <a:pPr marL="342900" indent="-342900" rtl="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342900" indent="-342900" rtl="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992593-AF79-3D1E-E253-0765DF0F513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>
            <a:normAutofit lnSpcReduction="10000"/>
          </a:bodyPr>
          <a:lstStyle>
            <a:defPPr>
              <a:defRPr lang="fr-FR"/>
            </a:defPPr>
          </a:lstStyle>
          <a:p>
            <a:pPr>
              <a:buClr>
                <a:srgbClr val="C00000"/>
              </a:buClr>
            </a:pPr>
            <a:r>
              <a:rPr lang="fr-FR" b="1" dirty="0"/>
              <a:t>Technologiques</a:t>
            </a:r>
          </a:p>
          <a:p>
            <a:pPr marL="342900" indent="-342900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Animation/Participation de la dimension collaborative MOE (BIM)</a:t>
            </a:r>
          </a:p>
          <a:p>
            <a:pPr marL="342900" indent="-342900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Management de la technologie notamment contrôle/monitoring IA </a:t>
            </a:r>
          </a:p>
          <a:p>
            <a:pPr marL="1028700" lvl="2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Génération/utilisation contenus protégés</a:t>
            </a:r>
          </a:p>
          <a:p>
            <a:pPr marL="1028700" lvl="2" indent="-34290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Transparence contenus générés par l’IA</a:t>
            </a:r>
          </a:p>
          <a:p>
            <a:pPr marL="342900" indent="-342900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/>
              <a:t>Exhaustivité et qualité des Data</a:t>
            </a:r>
          </a:p>
          <a:p>
            <a:pPr rtl="0">
              <a:buClr>
                <a:srgbClr val="C00000"/>
              </a:buClr>
            </a:pPr>
            <a:endParaRPr lang="fr-FR" dirty="0"/>
          </a:p>
          <a:p>
            <a:pPr marL="342900" indent="-342900" rtl="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rtl="0">
              <a:buClr>
                <a:srgbClr val="C00000"/>
              </a:buClr>
            </a:pPr>
            <a:endParaRPr lang="fr-FR" dirty="0"/>
          </a:p>
          <a:p>
            <a:pPr rtl="0">
              <a:buClr>
                <a:srgbClr val="C00000"/>
              </a:buClr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4518A5-1C9D-79F3-349C-3E7AAFD98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 rtl="0"/>
              <a:t>11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E99D50-A85B-9DA1-7A43-5B795D7359A5}"/>
              </a:ext>
            </a:extLst>
          </p:cNvPr>
          <p:cNvSpPr txBox="1"/>
          <p:nvPr/>
        </p:nvSpPr>
        <p:spPr>
          <a:xfrm>
            <a:off x="1896341" y="6229350"/>
            <a:ext cx="813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Architecture = développement et amélioration conditions de vie de l’homme au regard de l’occupation d’un territoire</a:t>
            </a:r>
          </a:p>
        </p:txBody>
      </p:sp>
    </p:spTree>
    <p:extLst>
      <p:ext uri="{BB962C8B-B14F-4D97-AF65-F5344CB8AC3E}">
        <p14:creationId xmlns:p14="http://schemas.microsoft.com/office/powerpoint/2010/main" val="62364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4" y="690511"/>
            <a:ext cx="3778169" cy="525308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Merci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0ECFE66-A9E7-A365-967B-2FD670CB39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2000" dirty="0">
                <a:solidFill>
                  <a:srgbClr val="C00000"/>
                </a:solidFill>
              </a:rPr>
              <a:t>David RICHARD</a:t>
            </a:r>
            <a:endParaRPr lang="fr-FR" dirty="0">
              <a:solidFill>
                <a:srgbClr val="C00000"/>
              </a:solidFill>
            </a:endParaRPr>
          </a:p>
          <a:p>
            <a:pPr rtl="0"/>
            <a:endParaRPr lang="fr-FR" dirty="0"/>
          </a:p>
          <a:p>
            <a:pPr rtl="0"/>
            <a:r>
              <a:rPr lang="fr-FR" dirty="0"/>
              <a:t>contact@lexterra.fr</a:t>
            </a:r>
          </a:p>
          <a:p>
            <a:pPr rtl="0"/>
            <a:r>
              <a:rPr lang="fr-FR" dirty="0"/>
              <a:t>www.lexterraavocat.fr</a:t>
            </a:r>
          </a:p>
        </p:txBody>
      </p:sp>
      <p:pic>
        <p:nvPicPr>
          <p:cNvPr id="4" name="Image 3" descr="Une image contenant Police, conception, typographie&#10;&#10;Description générée automatiquement">
            <a:extLst>
              <a:ext uri="{FF2B5EF4-FFF2-40B4-BE49-F238E27FC236}">
                <a16:creationId xmlns:a16="http://schemas.microsoft.com/office/drawing/2014/main" id="{AFF0262E-340B-9C73-21C4-D173877B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129" y="6382512"/>
            <a:ext cx="796262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>
              <a:buClr>
                <a:srgbClr val="C00000"/>
              </a:buClr>
            </a:pPr>
            <a:r>
              <a:rPr lang="fr-FR" dirty="0"/>
              <a:t>Repères réglementaires</a:t>
            </a:r>
          </a:p>
          <a:p>
            <a:pPr rtl="0">
              <a:buClr>
                <a:srgbClr val="C00000"/>
              </a:buClr>
            </a:pPr>
            <a:r>
              <a:rPr lang="fr-FR" dirty="0"/>
              <a:t>Fabrique ‘Loi commune’ (Droit Vs fait)</a:t>
            </a:r>
          </a:p>
          <a:p>
            <a:pPr rtl="0">
              <a:buClr>
                <a:srgbClr val="C00000"/>
              </a:buClr>
            </a:pPr>
            <a:r>
              <a:rPr lang="fr-FR" dirty="0"/>
              <a:t>Apports/effets IA sur l’architecture</a:t>
            </a:r>
          </a:p>
          <a:p>
            <a:pPr rtl="0">
              <a:buClr>
                <a:srgbClr val="C00000"/>
              </a:buClr>
            </a:pPr>
            <a:r>
              <a:rPr lang="fr-FR" dirty="0"/>
              <a:t>Evolution créativité architecturale</a:t>
            </a:r>
          </a:p>
          <a:p>
            <a:pPr lvl="1">
              <a:buClr>
                <a:srgbClr val="C00000"/>
              </a:buClr>
            </a:pPr>
            <a:r>
              <a:rPr lang="fr-FR" dirty="0"/>
              <a:t>Pluralité</a:t>
            </a:r>
          </a:p>
          <a:p>
            <a:pPr lvl="1">
              <a:buClr>
                <a:srgbClr val="C00000"/>
              </a:buClr>
            </a:pPr>
            <a:r>
              <a:rPr lang="fr-FR" dirty="0"/>
              <a:t>Technologie / Data</a:t>
            </a:r>
          </a:p>
          <a:p>
            <a:pPr rtl="0">
              <a:buClr>
                <a:srgbClr val="C00000"/>
              </a:buClr>
            </a:pPr>
            <a:r>
              <a:rPr lang="fr-FR" dirty="0"/>
              <a:t>Protection de la création architecturale demain</a:t>
            </a:r>
          </a:p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86F71E8-8D71-9405-3A01-01C3B8F8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Repère réglementaires Fr/UE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2C90C5-5198-C255-02F9-1608AA49E0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rtlCol="0">
            <a:normAutofit lnSpcReduction="10000"/>
          </a:bodyPr>
          <a:lstStyle>
            <a:defPPr>
              <a:defRPr lang="fr-FR"/>
            </a:defPPr>
          </a:lstStyle>
          <a:p>
            <a:pPr lvl="1" rtl="0"/>
            <a:r>
              <a:rPr lang="fr-FR" dirty="0"/>
              <a:t>•</a:t>
            </a:r>
            <a:r>
              <a:rPr lang="fr-FR" b="1" dirty="0"/>
              <a:t>Loi </a:t>
            </a:r>
            <a:r>
              <a:rPr lang="fr-FR" dirty="0"/>
              <a:t>n° 77-2 du 3 janvier </a:t>
            </a:r>
            <a:r>
              <a:rPr lang="fr-FR" b="1" dirty="0"/>
              <a:t>1977</a:t>
            </a:r>
            <a:r>
              <a:rPr lang="fr-FR" dirty="0"/>
              <a:t> sur l'architecture</a:t>
            </a:r>
          </a:p>
          <a:p>
            <a:pPr lvl="1" rtl="0"/>
            <a:r>
              <a:rPr lang="fr-FR" dirty="0"/>
              <a:t>Article 1 alinéa 1 : « </a:t>
            </a:r>
            <a:r>
              <a:rPr lang="fr-FR" dirty="0">
                <a:solidFill>
                  <a:srgbClr val="C00000"/>
                </a:solidFill>
              </a:rPr>
              <a:t>L'architecture est une expression de la culture. </a:t>
            </a:r>
            <a:r>
              <a:rPr lang="fr-FR" dirty="0"/>
              <a:t>»</a:t>
            </a:r>
          </a:p>
          <a:p>
            <a:pPr lvl="1" rtl="0"/>
            <a:r>
              <a:rPr lang="fr-FR" dirty="0"/>
              <a:t>•Code de la Propriété Intellectuelle (</a:t>
            </a:r>
            <a:r>
              <a:rPr lang="fr-FR" b="1" dirty="0"/>
              <a:t>CPI</a:t>
            </a:r>
            <a:r>
              <a:rPr lang="fr-FR" dirty="0"/>
              <a:t>),</a:t>
            </a:r>
          </a:p>
          <a:p>
            <a:pPr lvl="1" rtl="0"/>
            <a:r>
              <a:rPr lang="fr-FR" dirty="0"/>
              <a:t>Article L112-2 « Sont considérés notamment comme oeuvres de l'esprit (…)</a:t>
            </a:r>
          </a:p>
          <a:p>
            <a:pPr lvl="1" rtl="0"/>
            <a:r>
              <a:rPr lang="fr-FR" dirty="0"/>
              <a:t>7° Les oeuvres de dessin, de peinture, d'</a:t>
            </a:r>
            <a:r>
              <a:rPr lang="fr-FR" dirty="0">
                <a:solidFill>
                  <a:srgbClr val="C00000"/>
                </a:solidFill>
              </a:rPr>
              <a:t>architecture</a:t>
            </a:r>
            <a:r>
              <a:rPr lang="fr-FR" dirty="0"/>
              <a:t> … »</a:t>
            </a:r>
          </a:p>
          <a:p>
            <a:pPr lvl="1" rtl="0"/>
            <a:endParaRPr 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992593-AF79-3D1E-E253-0765DF0F51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91072" y="2057401"/>
            <a:ext cx="4986513" cy="4119463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• </a:t>
            </a:r>
            <a:r>
              <a:rPr lang="fr-FR" dirty="0">
                <a:solidFill>
                  <a:srgbClr val="C00000"/>
                </a:solidFill>
              </a:rPr>
              <a:t>IA Act </a:t>
            </a:r>
            <a:r>
              <a:rPr lang="fr-FR" dirty="0"/>
              <a:t>Règlement (UE) 2024/1689 du 13/06/2024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  - </a:t>
            </a:r>
            <a:r>
              <a:rPr lang="fr-FR" sz="1600" dirty="0"/>
              <a:t>Résolution (Parlement) 20/10/2020   responsabilité civile IA (2020/2014(INL))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dirty="0"/>
              <a:t>   - Résolution (Parlement) 20/10/2020 PI&amp;IA(2020/2015(INI)</a:t>
            </a:r>
          </a:p>
          <a:p>
            <a:r>
              <a:rPr lang="fr-FR" dirty="0"/>
              <a:t>• </a:t>
            </a:r>
            <a:r>
              <a:rPr lang="fr-FR" dirty="0">
                <a:solidFill>
                  <a:srgbClr val="C00000"/>
                </a:solidFill>
              </a:rPr>
              <a:t>RGPD </a:t>
            </a:r>
            <a:r>
              <a:rPr lang="fr-FR" dirty="0"/>
              <a:t>Règlement (UE) 2016/679</a:t>
            </a:r>
          </a:p>
          <a:p>
            <a:r>
              <a:rPr lang="fr-FR" dirty="0"/>
              <a:t>• </a:t>
            </a:r>
            <a:r>
              <a:rPr lang="fr-FR" dirty="0">
                <a:solidFill>
                  <a:srgbClr val="C00000"/>
                </a:solidFill>
              </a:rPr>
              <a:t>Data Act </a:t>
            </a:r>
            <a:r>
              <a:rPr lang="fr-FR" dirty="0"/>
              <a:t>Règlement (UE) 2023/2854, 27/11/2023 </a:t>
            </a:r>
          </a:p>
          <a:p>
            <a:r>
              <a:rPr lang="fr-FR" dirty="0"/>
              <a:t>• </a:t>
            </a:r>
            <a:r>
              <a:rPr lang="fr-FR" dirty="0">
                <a:solidFill>
                  <a:srgbClr val="C00000"/>
                </a:solidFill>
              </a:rPr>
              <a:t>Data Governance Act </a:t>
            </a:r>
            <a:r>
              <a:rPr lang="fr-FR" dirty="0"/>
              <a:t>Règlement (UE) 2022/868, 03/06/2022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4518A5-1C9D-79F3-349C-3E7AAFD98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38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52EF1C1-5933-D909-38D2-D22F630A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Fabrique de la loi commune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3004F-891E-E0B4-FC2D-A5949EC33A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448300" y="2052736"/>
            <a:ext cx="5829282" cy="4800598"/>
          </a:xfrm>
        </p:spPr>
        <p:txBody>
          <a:bodyPr rtlCol="0"/>
          <a:lstStyle>
            <a:defPPr>
              <a:defRPr lang="fr-FR"/>
            </a:defPPr>
          </a:lstStyle>
          <a:p>
            <a:pPr marL="342900" indent="-342900" rt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/>
              <a:t>Activité parlementaire et vote</a:t>
            </a:r>
          </a:p>
          <a:p>
            <a:pPr marL="342900" indent="-342900" rt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/>
              <a:t>Confrontations idées/visions/analyses de faits sociaux = consensus social = loi commune</a:t>
            </a:r>
          </a:p>
          <a:p>
            <a:pPr marL="342900" indent="-342900" rt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/>
              <a:t>Loi commune : « </a:t>
            </a:r>
            <a:r>
              <a:rPr lang="fr-FR" i="1" dirty="0"/>
              <a:t>Architecture est une expression de la culture </a:t>
            </a:r>
            <a:r>
              <a:rPr lang="fr-FR" dirty="0"/>
              <a:t>» </a:t>
            </a:r>
          </a:p>
          <a:p>
            <a:pPr marL="342900" indent="-342900" rt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/>
              <a:t>Consensus social : Architecture permet à </a:t>
            </a:r>
            <a:r>
              <a:rPr lang="fr-FR" dirty="0">
                <a:solidFill>
                  <a:srgbClr val="C00000"/>
                </a:solidFill>
              </a:rPr>
              <a:t>l’homme de se développer et d’améliorer ses conditions de vie</a:t>
            </a:r>
          </a:p>
          <a:p>
            <a:pPr marL="342900" indent="-342900" rt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dirty="0"/>
              <a:t>Relations incessantes (tensions) : Fait social (architecture) / loi (architecture culture)</a:t>
            </a:r>
          </a:p>
          <a:p>
            <a:pPr marL="342900" indent="-342900" rtl="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rtl="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D94129-1999-7159-E6E3-7D6C478655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 rtl="0"/>
              <a:t>4</a:t>
            </a:fld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D2F7633-F639-56EF-8FE0-8EE372E83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523" y="2052736"/>
            <a:ext cx="2417385" cy="39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C0FEFBF-60FD-0161-6F6E-89EE3938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827" y="3508311"/>
            <a:ext cx="9923770" cy="825945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IA : tensions/réflexions du fait social architecture</a:t>
            </a:r>
          </a:p>
        </p:txBody>
      </p:sp>
      <p:pic>
        <p:nvPicPr>
          <p:cNvPr id="5" name="Espace réservé d’image 84">
            <a:extLst>
              <a:ext uri="{FF2B5EF4-FFF2-40B4-BE49-F238E27FC236}">
                <a16:creationId xmlns:a16="http://schemas.microsoft.com/office/drawing/2014/main" id="{E71238CA-461F-1B03-D7E1-786C002AB7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426" b="10426"/>
          <a:stretch/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D542008-8017-76E5-ABC0-324010688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3827" y="4709160"/>
            <a:ext cx="9923770" cy="186929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Analyse classique : architecture = architecte (voir cet architecte personnellement)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Analyse augmentée : architecture = architecte </a:t>
            </a:r>
            <a:r>
              <a:rPr lang="fr-FR" dirty="0">
                <a:solidFill>
                  <a:srgbClr val="C00000"/>
                </a:solidFill>
              </a:rPr>
              <a:t>+ IA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Intensité de l’évolution du fait social induit par l’IA questionnant le schéma existant : consensus social / Contrat social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68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061384-8C2A-AC46-D296-2DF95CBF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PI Architecture et IA ACT</a:t>
            </a:r>
            <a:br>
              <a:rPr lang="fr-FR" dirty="0"/>
            </a:br>
            <a:br>
              <a:rPr lang="fr-FR" dirty="0"/>
            </a:br>
            <a:r>
              <a:rPr lang="fr-FR" dirty="0"/>
              <a:t>Maintien du consensus actuel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F606B8-D15C-3916-2C66-49DEC593A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 i="1" dirty="0"/>
              <a:t>Same old same old!</a:t>
            </a:r>
          </a:p>
          <a:p>
            <a:pPr rtl="0"/>
            <a:endParaRPr lang="fr-FR" i="1" dirty="0"/>
          </a:p>
          <a:p>
            <a:pPr rtl="0"/>
            <a:endParaRPr lang="fr-FR" i="1" dirty="0"/>
          </a:p>
          <a:p>
            <a:pPr rtl="0"/>
            <a:r>
              <a:rPr lang="fr-FR" sz="1600" i="1" dirty="0">
                <a:solidFill>
                  <a:schemeClr val="tx2"/>
                </a:solidFill>
              </a:rPr>
              <a:t>Oui, mais l’histoire ne fait que commencer …</a:t>
            </a:r>
          </a:p>
        </p:txBody>
      </p:sp>
    </p:spTree>
    <p:extLst>
      <p:ext uri="{BB962C8B-B14F-4D97-AF65-F5344CB8AC3E}">
        <p14:creationId xmlns:p14="http://schemas.microsoft.com/office/powerpoint/2010/main" val="401133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Points de tensions autour de l’IA et la création architecturale</a:t>
            </a:r>
          </a:p>
        </p:txBody>
      </p:sp>
      <p:pic>
        <p:nvPicPr>
          <p:cNvPr id="4" name="Espace réservé d’image 17">
            <a:extLst>
              <a:ext uri="{FF2B5EF4-FFF2-40B4-BE49-F238E27FC236}">
                <a16:creationId xmlns:a16="http://schemas.microsoft.com/office/drawing/2014/main" id="{5E6D83BB-8C90-A74A-7CB5-59884B9944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414" r="19414"/>
          <a:stretch/>
        </p:blipFill>
        <p:spPr/>
      </p:pic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+ de Pluralité, de diversité et de complexité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BEE570-1B5E-FFD1-485D-D77E4E6FE7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3" y="2108722"/>
            <a:ext cx="9298712" cy="4119463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Architecte ou architectes (œuvre collective)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Architectes ou MOE ( approche collaborative au travers le BIM)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Rapprochement acteurs et métiers/phases (IA language commun)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IA élargissement des process (</a:t>
            </a:r>
            <a:r>
              <a:rPr lang="fr-FR" dirty="0">
                <a:solidFill>
                  <a:srgbClr val="C00000"/>
                </a:solidFill>
              </a:rPr>
              <a:t>chaîne de valeur/création</a:t>
            </a:r>
            <a:r>
              <a:rPr lang="fr-FR" dirty="0"/>
              <a:t>)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Richesse et complexité de la création architecturale 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C00000"/>
                </a:solidFill>
              </a:rPr>
              <a:t>Nécessité de tracer et organiser l’acte de créer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Constituer des éléments de </a:t>
            </a:r>
            <a:r>
              <a:rPr lang="fr-FR" spc="10" dirty="0">
                <a:solidFill>
                  <a:srgbClr val="C00000"/>
                </a:solidFill>
              </a:rPr>
              <a:t>preuves</a:t>
            </a:r>
            <a:r>
              <a:rPr lang="fr-FR" dirty="0"/>
              <a:t> du processus de création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spc="10" dirty="0">
                <a:solidFill>
                  <a:srgbClr val="C00000"/>
                </a:solidFill>
              </a:rPr>
              <a:t>Contractualiser </a:t>
            </a:r>
            <a:r>
              <a:rPr lang="fr-FR" dirty="0"/>
              <a:t>précisèment les missions/apports de chacun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 rtl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Consolidation technologique et data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BEE570-1B5E-FFD1-485D-D77E4E6FE7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3" y="2108722"/>
            <a:ext cx="9298712" cy="4119463"/>
          </a:xfrm>
        </p:spPr>
        <p:txBody>
          <a:bodyPr rtlCol="0"/>
          <a:lstStyle>
            <a:defPPr>
              <a:defRPr lang="fr-FR"/>
            </a:defPPr>
          </a:lstStyle>
          <a:p>
            <a:pPr rtl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Dimension incontournable des solutions logicielles </a:t>
            </a:r>
          </a:p>
          <a:p>
            <a:pPr rtl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Accroissement poids PI : DA architecte(s), solutions logicielles, base de données, savoir-faire.</a:t>
            </a:r>
          </a:p>
          <a:p>
            <a:pPr rtl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Concurrence entre certains acteurs, ex : DA architecte, IA, etc.</a:t>
            </a:r>
          </a:p>
          <a:p>
            <a:pPr rtl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Relation IA / Data</a:t>
            </a:r>
          </a:p>
          <a:p>
            <a:pPr rtl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/>
              <a:t>Nécessité d’organiser les relations et de contractualiser</a:t>
            </a:r>
          </a:p>
          <a:p>
            <a:pPr rtl="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C00000"/>
                </a:solidFill>
              </a:rPr>
              <a:t>Convention BIM « augmentée » (utilisation de l’IA, IA utilisée(s), obligations liées à l’IA, Data agreement, etc).</a:t>
            </a:r>
          </a:p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18D65601-5AE2-46FC-B138-694DDD2B510D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757783"/>
      </p:ext>
    </p:extLst>
  </p:cSld>
  <p:clrMapOvr>
    <a:masterClrMapping/>
  </p:clrMapOvr>
</p:sld>
</file>

<file path=ppt/theme/theme1.xml><?xml version="1.0" encoding="utf-8"?>
<a:theme xmlns:a="http://schemas.openxmlformats.org/drawingml/2006/main" name="Vu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ue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B7358-0BCB-4DEB-B717-C1D7CC555F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TM03457515[[fn=Vue]]</Template>
  <TotalTime>0</TotalTime>
  <Words>629</Words>
  <Application>Microsoft Office PowerPoint</Application>
  <PresentationFormat>Grand écran</PresentationFormat>
  <Paragraphs>97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Schoolbook</vt:lpstr>
      <vt:lpstr>Wingdings</vt:lpstr>
      <vt:lpstr>Wingdings 2</vt:lpstr>
      <vt:lpstr>Vue</vt:lpstr>
      <vt:lpstr>Conversation B4L Fr « IA et Créativité Architecturale : Evolution du cadre normatif … »  David RICHARD Avocat Barreau de Paris (LTA) </vt:lpstr>
      <vt:lpstr>Sommaire</vt:lpstr>
      <vt:lpstr>Repère réglementaires Fr/UE</vt:lpstr>
      <vt:lpstr>Fabrique de la loi commune</vt:lpstr>
      <vt:lpstr>IA : tensions/réflexions du fait social architecture</vt:lpstr>
      <vt:lpstr>PI Architecture et IA ACT  Maintien du consensus actuel</vt:lpstr>
      <vt:lpstr>Points de tensions autour de l’IA et la création architecturale</vt:lpstr>
      <vt:lpstr>+ de Pluralité, de diversité et de complexité</vt:lpstr>
      <vt:lpstr>Consolidation technologique et data</vt:lpstr>
      <vt:lpstr>Remise en cause du cadre normatif ?</vt:lpstr>
      <vt:lpstr>Leviers renforcement « architecte créateur »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Richard</dc:creator>
  <cp:lastModifiedBy>David Richard</cp:lastModifiedBy>
  <cp:revision>10</cp:revision>
  <dcterms:created xsi:type="dcterms:W3CDTF">2024-09-16T10:06:48Z</dcterms:created>
  <dcterms:modified xsi:type="dcterms:W3CDTF">2024-09-26T10:01:53Z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